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56" r:id="rId5"/>
    <p:sldId id="264" r:id="rId6"/>
    <p:sldId id="269" r:id="rId7"/>
    <p:sldId id="270" r:id="rId8"/>
    <p:sldId id="276" r:id="rId9"/>
    <p:sldId id="271" r:id="rId10"/>
    <p:sldId id="277" r:id="rId11"/>
    <p:sldId id="272" r:id="rId12"/>
    <p:sldId id="273" r:id="rId13"/>
    <p:sldId id="274" r:id="rId14"/>
    <p:sldId id="278" r:id="rId15"/>
    <p:sldId id="268" r:id="rId16"/>
  </p:sldIdLst>
  <p:sldSz cx="12192000" cy="6858000"/>
  <p:notesSz cx="6858000" cy="9947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43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8" d="100"/>
          <a:sy n="58" d="100"/>
        </p:scale>
        <p:origin x="197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99091"/>
          </a:xfrm>
          <a:prstGeom prst="rect">
            <a:avLst/>
          </a:prstGeom>
        </p:spPr>
        <p:txBody>
          <a:bodyPr vert="horz" lIns="91859" tIns="45930" rIns="91859" bIns="4593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5" y="1"/>
            <a:ext cx="2971800" cy="499091"/>
          </a:xfrm>
          <a:prstGeom prst="rect">
            <a:avLst/>
          </a:prstGeom>
        </p:spPr>
        <p:txBody>
          <a:bodyPr vert="horz" lIns="91859" tIns="45930" rIns="91859" bIns="45930" rtlCol="0"/>
          <a:lstStyle>
            <a:lvl1pPr algn="r">
              <a:defRPr sz="1200"/>
            </a:lvl1pPr>
          </a:lstStyle>
          <a:p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859" tIns="45930" rIns="91859" bIns="4593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5" y="9448185"/>
            <a:ext cx="2971800" cy="499090"/>
          </a:xfrm>
          <a:prstGeom prst="rect">
            <a:avLst/>
          </a:prstGeom>
        </p:spPr>
        <p:txBody>
          <a:bodyPr vert="horz" lIns="91859" tIns="45930" rIns="91859" bIns="45930" rtlCol="0" anchor="b"/>
          <a:lstStyle>
            <a:lvl1pPr algn="r">
              <a:defRPr sz="1200"/>
            </a:lvl1pPr>
          </a:lstStyle>
          <a:p>
            <a:fld id="{06834459-7356-44BF-850D-8B30C4FB3B6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99091"/>
          </a:xfrm>
          <a:prstGeom prst="rect">
            <a:avLst/>
          </a:prstGeom>
        </p:spPr>
        <p:txBody>
          <a:bodyPr vert="horz" lIns="91859" tIns="45930" rIns="91859" bIns="4593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5" y="1"/>
            <a:ext cx="2971800" cy="499091"/>
          </a:xfrm>
          <a:prstGeom prst="rect">
            <a:avLst/>
          </a:prstGeom>
        </p:spPr>
        <p:txBody>
          <a:bodyPr vert="horz" lIns="91859" tIns="45930" rIns="91859" bIns="45930" rtlCol="0"/>
          <a:lstStyle>
            <a:lvl1pPr algn="r">
              <a:defRPr sz="1200"/>
            </a:lvl1pPr>
          </a:lstStyle>
          <a:p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46088" y="1244600"/>
            <a:ext cx="596582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59" tIns="45930" rIns="91859" bIns="4593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1" y="4787126"/>
            <a:ext cx="5486400" cy="3916740"/>
          </a:xfrm>
          <a:prstGeom prst="rect">
            <a:avLst/>
          </a:prstGeom>
        </p:spPr>
        <p:txBody>
          <a:bodyPr vert="horz" lIns="91859" tIns="45930" rIns="91859" bIns="4593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859" tIns="45930" rIns="91859" bIns="4593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5" y="9448185"/>
            <a:ext cx="2971800" cy="499090"/>
          </a:xfrm>
          <a:prstGeom prst="rect">
            <a:avLst/>
          </a:prstGeom>
        </p:spPr>
        <p:txBody>
          <a:bodyPr vert="horz" lIns="91859" tIns="45930" rIns="91859" bIns="45930" rtlCol="0" anchor="b"/>
          <a:lstStyle>
            <a:lvl1pPr algn="r">
              <a:defRPr sz="1200"/>
            </a:lvl1pPr>
          </a:lstStyle>
          <a:p>
            <a:fld id="{0A3C37BE-C303-496D-B5CD-85F2937540F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 dirty="0">
                <a:latin typeface="Arial" pitchFamily="34" charset="0"/>
                <a:cs typeface="Arial" pitchFamily="34" charset="0"/>
              </a:rPr>
              <a:t>NOTE:</a:t>
            </a:r>
          </a:p>
          <a:p>
            <a:r>
              <a:rPr lang="en-US" i="1" dirty="0">
                <a:latin typeface="Arial" pitchFamily="34" charset="0"/>
                <a:cs typeface="Arial" pitchFamily="34" charset="0"/>
              </a:rPr>
              <a:t>To change the  image on this slide, select the picture and delete it. Then click the Pictures icon in the placeholder to insert your own image.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150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898" y="4511784"/>
            <a:ext cx="10096501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7/9/2018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75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410" y="2001819"/>
            <a:ext cx="9980682" cy="10969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7/9/2018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11" name="Picture Placeholder 10" descr="An empty placeholder to add an image. Click on the placeholder and select the image that you wish to add.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4" name="Group 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6739436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Group 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Rectangle 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899" y="2971806"/>
            <a:ext cx="10071099" cy="1684150"/>
          </a:xfrm>
        </p:spPr>
        <p:txBody>
          <a:bodyPr anchor="ctr">
            <a:normAutofit/>
          </a:bodyPr>
          <a:lstStyle>
            <a:lvl1pPr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899" y="4655956"/>
            <a:ext cx="10071099" cy="5097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7/9/2018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26788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7/9/2018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7791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4900" y="2424112"/>
            <a:ext cx="4919472" cy="3748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611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6110" y="2424112"/>
            <a:ext cx="4919472" cy="3748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7/9/2018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10161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7/9/2018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81115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7/9/2018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384548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1848" y="1600199"/>
            <a:ext cx="5445252" cy="4572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7/9/2018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97646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7/9/2018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96370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7/9/2018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20767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72600" y="365125"/>
            <a:ext cx="17145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0" y="365125"/>
            <a:ext cx="8098896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7/9/2018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  <p:grpSp>
        <p:nvGrpSpPr>
          <p:cNvPr id="7" name="Group 6"/>
          <p:cNvGrpSpPr/>
          <p:nvPr/>
        </p:nvGrpSpPr>
        <p:grpSpPr>
          <a:xfrm rot="5400000">
            <a:off x="6514047" y="3228843"/>
            <a:ext cx="5632704" cy="84403"/>
            <a:chOff x="1073150" y="1219201"/>
            <a:chExt cx="10058400" cy="63125"/>
          </a:xfrm>
        </p:grpSpPr>
        <p:cxnSp>
          <p:nvCxnSpPr>
            <p:cNvPr id="8" name="Straight Connector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9271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7/9/2018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Straight Connector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0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65316" y="2292094"/>
            <a:ext cx="7173686" cy="2219691"/>
          </a:xfrm>
        </p:spPr>
        <p:txBody>
          <a:bodyPr anchor="ctr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400" b="1" i="1" dirty="0" err="1" smtClean="0">
                <a:latin typeface="Palatino Linotype" panose="02040502050505030304" pitchFamily="18" charset="0"/>
                <a:cs typeface="Segoe UI" panose="020B0502040204020203" pitchFamily="34" charset="0"/>
              </a:rPr>
              <a:t>Ringkasan</a:t>
            </a:r>
            <a:r>
              <a:rPr lang="en-US" sz="2400" b="1" i="1" smtClean="0">
                <a:latin typeface="Palatino Linotype" panose="02040502050505030304" pitchFamily="18" charset="0"/>
                <a:cs typeface="Segoe UI" panose="020B0502040204020203" pitchFamily="34" charset="0"/>
              </a:rPr>
              <a:t> </a:t>
            </a:r>
            <a:r>
              <a:rPr lang="en-US" sz="2400" b="1" i="1" dirty="0">
                <a:latin typeface="Palatino Linotype" panose="02040502050505030304" pitchFamily="18" charset="0"/>
                <a:cs typeface="Segoe UI" panose="020B0502040204020203" pitchFamily="34" charset="0"/>
              </a:rPr>
              <a:t/>
            </a:r>
            <a:br>
              <a:rPr lang="en-US" sz="2400" b="1" i="1" dirty="0">
                <a:latin typeface="Palatino Linotype" panose="02040502050505030304" pitchFamily="18" charset="0"/>
                <a:cs typeface="Segoe UI" panose="020B0502040204020203" pitchFamily="34" charset="0"/>
              </a:rPr>
            </a:br>
            <a:r>
              <a:rPr lang="en-US" sz="2800" b="1" dirty="0">
                <a:latin typeface="Palatino Linotype" panose="02040502050505030304" pitchFamily="18" charset="0"/>
                <a:cs typeface="Segoe UI" panose="020B0502040204020203" pitchFamily="34" charset="0"/>
              </a:rPr>
              <a:t/>
            </a:r>
            <a:br>
              <a:rPr lang="en-US" sz="2800" b="1" dirty="0">
                <a:latin typeface="Palatino Linotype" panose="02040502050505030304" pitchFamily="18" charset="0"/>
                <a:cs typeface="Segoe UI" panose="020B0502040204020203" pitchFamily="34" charset="0"/>
              </a:rPr>
            </a:br>
            <a:r>
              <a:rPr lang="en-ID" sz="2400" b="1" dirty="0">
                <a:latin typeface="Palatino Linotype" panose="02040502050505030304" pitchFamily="18" charset="0"/>
                <a:cs typeface="Segoe UI" panose="020B0502040204020203" pitchFamily="34" charset="0"/>
              </a:rPr>
              <a:t>PROYEK PHLN &amp; </a:t>
            </a:r>
            <a:r>
              <a:rPr lang="en-ID" sz="2400" b="1" dirty="0" smtClean="0">
                <a:latin typeface="Palatino Linotype" panose="02040502050505030304" pitchFamily="18" charset="0"/>
                <a:cs typeface="Segoe UI" panose="020B0502040204020203" pitchFamily="34" charset="0"/>
              </a:rPr>
              <a:t>SBSN KEMENRISTEKDIKTI </a:t>
            </a:r>
            <a:r>
              <a:rPr lang="en-ID" sz="2400" b="1" dirty="0">
                <a:latin typeface="Palatino Linotype" panose="02040502050505030304" pitchFamily="18" charset="0"/>
                <a:cs typeface="Segoe UI" panose="020B0502040204020203" pitchFamily="34" charset="0"/>
              </a:rPr>
              <a:t/>
            </a:r>
            <a:br>
              <a:rPr lang="en-ID" sz="2400" b="1" dirty="0">
                <a:latin typeface="Palatino Linotype" panose="02040502050505030304" pitchFamily="18" charset="0"/>
                <a:cs typeface="Segoe UI" panose="020B0502040204020203" pitchFamily="34" charset="0"/>
              </a:rPr>
            </a:br>
            <a:r>
              <a:rPr lang="en-ID" sz="2400" b="1" dirty="0" err="1">
                <a:latin typeface="Palatino Linotype" panose="02040502050505030304" pitchFamily="18" charset="0"/>
                <a:cs typeface="Segoe UI" panose="020B0502040204020203" pitchFamily="34" charset="0"/>
              </a:rPr>
              <a:t>Triwulan</a:t>
            </a:r>
            <a:r>
              <a:rPr lang="en-ID" sz="2400" b="1" dirty="0">
                <a:latin typeface="Palatino Linotype" panose="02040502050505030304" pitchFamily="18" charset="0"/>
                <a:cs typeface="Segoe UI" panose="020B0502040204020203" pitchFamily="34" charset="0"/>
              </a:rPr>
              <a:t> </a:t>
            </a:r>
            <a:r>
              <a:rPr lang="en-ID" sz="2400" b="1" dirty="0" smtClean="0">
                <a:latin typeface="Palatino Linotype" panose="02040502050505030304" pitchFamily="18" charset="0"/>
                <a:cs typeface="Segoe UI" panose="020B0502040204020203" pitchFamily="34" charset="0"/>
              </a:rPr>
              <a:t>II </a:t>
            </a:r>
            <a:r>
              <a:rPr lang="en-ID" sz="2400" b="1" dirty="0" err="1">
                <a:latin typeface="Palatino Linotype" panose="02040502050505030304" pitchFamily="18" charset="0"/>
                <a:cs typeface="Segoe UI" panose="020B0502040204020203" pitchFamily="34" charset="0"/>
              </a:rPr>
              <a:t>Tahun</a:t>
            </a:r>
            <a:r>
              <a:rPr lang="en-ID" sz="2400" b="1" dirty="0">
                <a:latin typeface="Palatino Linotype" panose="02040502050505030304" pitchFamily="18" charset="0"/>
                <a:cs typeface="Segoe UI" panose="020B0502040204020203" pitchFamily="34" charset="0"/>
              </a:rPr>
              <a:t> 2018</a:t>
            </a:r>
            <a:endParaRPr lang="en-US" sz="2400" b="1" dirty="0">
              <a:latin typeface="Palatino Linotype" panose="02040502050505030304" pitchFamily="18" charset="0"/>
              <a:cs typeface="Segoe UI" panose="020B0502040204020203" pitchFamily="34" charset="0"/>
            </a:endParaRPr>
          </a:p>
        </p:txBody>
      </p:sp>
      <p:pic>
        <p:nvPicPr>
          <p:cNvPr id="4" name="Picture Placeholder 3" descr="Open book on table, blurred shelves of books in background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8890"/>
          <a:stretch>
            <a:fillRect/>
          </a:stretch>
        </p:blipFill>
        <p:spPr/>
      </p:pic>
      <p:sp>
        <p:nvSpPr>
          <p:cNvPr id="8" name="TextBox 15"/>
          <p:cNvSpPr txBox="1">
            <a:spLocks noChangeArrowheads="1"/>
          </p:cNvSpPr>
          <p:nvPr/>
        </p:nvSpPr>
        <p:spPr bwMode="auto">
          <a:xfrm>
            <a:off x="-1" y="5990111"/>
            <a:ext cx="772885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9pPr>
          </a:lstStyle>
          <a:p>
            <a:pPr defTabSz="914400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ID" altLang="en-US" sz="2000" b="1" dirty="0" err="1">
                <a:solidFill>
                  <a:srgbClr val="000000"/>
                </a:solidFill>
                <a:latin typeface="Palatino Linotype" panose="02040502050505030304" pitchFamily="18" charset="0"/>
                <a:cs typeface="Calibri Light" panose="020F0302020204030204" pitchFamily="34" charset="0"/>
              </a:rPr>
              <a:t>Kementerian</a:t>
            </a:r>
            <a:r>
              <a:rPr lang="en-ID" altLang="en-US" sz="2000" b="1" dirty="0">
                <a:solidFill>
                  <a:srgbClr val="000000"/>
                </a:solidFill>
                <a:latin typeface="Palatino Linotype" panose="02040502050505030304" pitchFamily="18" charset="0"/>
                <a:cs typeface="Calibri Light" panose="020F0302020204030204" pitchFamily="34" charset="0"/>
              </a:rPr>
              <a:t> </a:t>
            </a:r>
            <a:r>
              <a:rPr lang="en-ID" altLang="en-US" sz="2000" b="1" dirty="0" err="1">
                <a:solidFill>
                  <a:srgbClr val="000000"/>
                </a:solidFill>
                <a:latin typeface="Palatino Linotype" panose="02040502050505030304" pitchFamily="18" charset="0"/>
                <a:cs typeface="Calibri Light" panose="020F0302020204030204" pitchFamily="34" charset="0"/>
              </a:rPr>
              <a:t>Riset</a:t>
            </a:r>
            <a:r>
              <a:rPr lang="en-ID" altLang="en-US" sz="2000" b="1" dirty="0">
                <a:solidFill>
                  <a:srgbClr val="000000"/>
                </a:solidFill>
                <a:latin typeface="Palatino Linotype" panose="02040502050505030304" pitchFamily="18" charset="0"/>
                <a:cs typeface="Calibri Light" panose="020F0302020204030204" pitchFamily="34" charset="0"/>
              </a:rPr>
              <a:t>, </a:t>
            </a:r>
            <a:r>
              <a:rPr lang="en-ID" altLang="en-US" sz="2000" b="1" dirty="0" err="1">
                <a:solidFill>
                  <a:srgbClr val="000000"/>
                </a:solidFill>
                <a:latin typeface="Palatino Linotype" panose="02040502050505030304" pitchFamily="18" charset="0"/>
                <a:cs typeface="Calibri Light" panose="020F0302020204030204" pitchFamily="34" charset="0"/>
              </a:rPr>
              <a:t>Teknologi</a:t>
            </a:r>
            <a:r>
              <a:rPr lang="en-ID" altLang="en-US" sz="2000" b="1" dirty="0">
                <a:solidFill>
                  <a:srgbClr val="000000"/>
                </a:solidFill>
                <a:latin typeface="Palatino Linotype" panose="02040502050505030304" pitchFamily="18" charset="0"/>
                <a:cs typeface="Calibri Light" panose="020F0302020204030204" pitchFamily="34" charset="0"/>
              </a:rPr>
              <a:t>, </a:t>
            </a:r>
            <a:r>
              <a:rPr lang="en-ID" altLang="en-US" sz="2000" b="1" dirty="0" err="1">
                <a:solidFill>
                  <a:srgbClr val="000000"/>
                </a:solidFill>
                <a:latin typeface="Palatino Linotype" panose="02040502050505030304" pitchFamily="18" charset="0"/>
                <a:cs typeface="Calibri Light" panose="020F0302020204030204" pitchFamily="34" charset="0"/>
              </a:rPr>
              <a:t>dan</a:t>
            </a:r>
            <a:r>
              <a:rPr lang="en-ID" altLang="en-US" sz="2000" b="1" dirty="0">
                <a:solidFill>
                  <a:srgbClr val="000000"/>
                </a:solidFill>
                <a:latin typeface="Palatino Linotype" panose="02040502050505030304" pitchFamily="18" charset="0"/>
                <a:cs typeface="Calibri Light" panose="020F0302020204030204" pitchFamily="34" charset="0"/>
              </a:rPr>
              <a:t> </a:t>
            </a:r>
            <a:r>
              <a:rPr lang="en-ID" altLang="en-US" sz="2000" b="1" dirty="0" err="1">
                <a:solidFill>
                  <a:srgbClr val="000000"/>
                </a:solidFill>
                <a:latin typeface="Palatino Linotype" panose="02040502050505030304" pitchFamily="18" charset="0"/>
                <a:cs typeface="Calibri Light" panose="020F0302020204030204" pitchFamily="34" charset="0"/>
              </a:rPr>
              <a:t>Pendidikan</a:t>
            </a:r>
            <a:r>
              <a:rPr lang="en-ID" altLang="en-US" sz="2000" b="1" dirty="0">
                <a:solidFill>
                  <a:srgbClr val="000000"/>
                </a:solidFill>
                <a:latin typeface="Palatino Linotype" panose="02040502050505030304" pitchFamily="18" charset="0"/>
                <a:cs typeface="Calibri Light" panose="020F0302020204030204" pitchFamily="34" charset="0"/>
              </a:rPr>
              <a:t> Tinggi</a:t>
            </a:r>
            <a:endParaRPr lang="id-ID" altLang="en-US" sz="2000" b="1" dirty="0">
              <a:solidFill>
                <a:srgbClr val="000000"/>
              </a:solidFill>
              <a:latin typeface="Palatino Linotype" panose="02040502050505030304" pitchFamily="18" charset="0"/>
              <a:cs typeface="Calibri Light" panose="020F0302020204030204" pitchFamily="34" charset="0"/>
            </a:endParaRPr>
          </a:p>
          <a:p>
            <a:pPr defTabSz="914400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id-ID" altLang="en-US" sz="1600" b="1" dirty="0">
                <a:solidFill>
                  <a:srgbClr val="000000"/>
                </a:solidFill>
                <a:latin typeface="Palatino Linotype" panose="02040502050505030304" pitchFamily="18" charset="0"/>
                <a:cs typeface="Calibri Light" panose="020F0302020204030204" pitchFamily="34" charset="0"/>
              </a:rPr>
              <a:t>Jakarta,</a:t>
            </a:r>
            <a:r>
              <a:rPr lang="en-US" altLang="en-US" sz="1600" b="1" dirty="0">
                <a:solidFill>
                  <a:srgbClr val="000000"/>
                </a:solidFill>
                <a:latin typeface="Palatino Linotype" panose="02040502050505030304" pitchFamily="18" charset="0"/>
                <a:cs typeface="Calibri Light" panose="020F0302020204030204" pitchFamily="34" charset="0"/>
              </a:rPr>
              <a:t> </a:t>
            </a:r>
            <a:r>
              <a:rPr lang="en-US" altLang="en-US" sz="1600" b="1" dirty="0" smtClean="0">
                <a:solidFill>
                  <a:srgbClr val="000000"/>
                </a:solidFill>
                <a:latin typeface="Palatino Linotype" panose="02040502050505030304" pitchFamily="18" charset="0"/>
                <a:cs typeface="Calibri Light" panose="020F0302020204030204" pitchFamily="34" charset="0"/>
              </a:rPr>
              <a:t>9 </a:t>
            </a:r>
            <a:r>
              <a:rPr lang="en-US" altLang="en-US" sz="1600" b="1" dirty="0" err="1" smtClean="0">
                <a:solidFill>
                  <a:srgbClr val="000000"/>
                </a:solidFill>
                <a:latin typeface="Palatino Linotype" panose="02040502050505030304" pitchFamily="18" charset="0"/>
                <a:cs typeface="Calibri Light" panose="020F0302020204030204" pitchFamily="34" charset="0"/>
              </a:rPr>
              <a:t>Juli</a:t>
            </a:r>
            <a:r>
              <a:rPr lang="en-US" altLang="en-US" sz="1600" b="1" dirty="0" smtClean="0">
                <a:solidFill>
                  <a:srgbClr val="000000"/>
                </a:solidFill>
                <a:latin typeface="Palatino Linotype" panose="02040502050505030304" pitchFamily="18" charset="0"/>
                <a:cs typeface="Calibri Light" panose="020F0302020204030204" pitchFamily="34" charset="0"/>
              </a:rPr>
              <a:t> </a:t>
            </a:r>
            <a:r>
              <a:rPr lang="en-US" altLang="en-US" sz="1600" b="1" dirty="0">
                <a:solidFill>
                  <a:srgbClr val="000000"/>
                </a:solidFill>
                <a:latin typeface="Palatino Linotype" panose="02040502050505030304" pitchFamily="18" charset="0"/>
                <a:cs typeface="Calibri Light" panose="020F0302020204030204" pitchFamily="34" charset="0"/>
              </a:rPr>
              <a:t>2018</a:t>
            </a:r>
            <a:endParaRPr lang="id-ID" altLang="en-US" sz="1600" b="1" dirty="0">
              <a:solidFill>
                <a:srgbClr val="FF0000"/>
              </a:solidFill>
              <a:latin typeface="Palatino Linotype" panose="02040502050505030304" pitchFamily="18" charset="0"/>
              <a:cs typeface="Calibri Light" panose="020F0302020204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1755" y="1310656"/>
            <a:ext cx="1195387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2"/>
          <p:cNvSpPr txBox="1">
            <a:spLocks/>
          </p:cNvSpPr>
          <p:nvPr/>
        </p:nvSpPr>
        <p:spPr>
          <a:xfrm>
            <a:off x="266700" y="87087"/>
            <a:ext cx="11696700" cy="61799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AutoNum type="romanUcPeriod"/>
            </a:pPr>
            <a:r>
              <a:rPr lang="en-ID" u="sng" dirty="0" err="1" smtClean="0"/>
              <a:t>Informasi</a:t>
            </a:r>
            <a:r>
              <a:rPr lang="en-ID" u="sng" dirty="0" smtClean="0"/>
              <a:t> </a:t>
            </a:r>
            <a:r>
              <a:rPr lang="en-ID" u="sng" dirty="0" err="1" smtClean="0"/>
              <a:t>Umum</a:t>
            </a:r>
            <a:r>
              <a:rPr lang="en-ID" u="sng" dirty="0" smtClean="0"/>
              <a:t> </a:t>
            </a:r>
            <a:r>
              <a:rPr lang="en-ID" u="sng" dirty="0" err="1" smtClean="0"/>
              <a:t>Proyek</a:t>
            </a:r>
            <a:r>
              <a:rPr lang="en-ID" u="sng" dirty="0" smtClean="0"/>
              <a:t> PHLN </a:t>
            </a:r>
            <a:r>
              <a:rPr lang="en-ID" u="sng" dirty="0" err="1" smtClean="0"/>
              <a:t>dan</a:t>
            </a:r>
            <a:r>
              <a:rPr lang="en-ID" u="sng" dirty="0" smtClean="0"/>
              <a:t> SBSN </a:t>
            </a:r>
            <a:r>
              <a:rPr lang="en-ID" u="sng" dirty="0" err="1" smtClean="0"/>
              <a:t>Kemenristekdikti</a:t>
            </a:r>
            <a:r>
              <a:rPr lang="en-ID" u="sng" dirty="0" smtClean="0"/>
              <a:t> </a:t>
            </a:r>
          </a:p>
        </p:txBody>
      </p:sp>
      <p:sp>
        <p:nvSpPr>
          <p:cNvPr id="3" name="Title 12"/>
          <p:cNvSpPr txBox="1">
            <a:spLocks/>
          </p:cNvSpPr>
          <p:nvPr/>
        </p:nvSpPr>
        <p:spPr>
          <a:xfrm>
            <a:off x="241301" y="814052"/>
            <a:ext cx="11696700" cy="3507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D" sz="2400" dirty="0" smtClean="0"/>
              <a:t>A.1 PHLN</a:t>
            </a:r>
            <a:endParaRPr lang="en-US" sz="2400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4726763"/>
              </p:ext>
            </p:extLst>
          </p:nvPr>
        </p:nvGraphicFramePr>
        <p:xfrm>
          <a:off x="266697" y="1273750"/>
          <a:ext cx="11495811" cy="2774548"/>
        </p:xfrm>
        <a:graphic>
          <a:graphicData uri="http://schemas.openxmlformats.org/drawingml/2006/table">
            <a:tbl>
              <a:tblPr bandRow="1"/>
              <a:tblGrid>
                <a:gridCol w="546470">
                  <a:extLst>
                    <a:ext uri="{9D8B030D-6E8A-4147-A177-3AD203B41FA5}">
                      <a16:colId xmlns:a16="http://schemas.microsoft.com/office/drawing/2014/main" val="3959140162"/>
                    </a:ext>
                  </a:extLst>
                </a:gridCol>
                <a:gridCol w="3516705">
                  <a:extLst>
                    <a:ext uri="{9D8B030D-6E8A-4147-A177-3AD203B41FA5}">
                      <a16:colId xmlns:a16="http://schemas.microsoft.com/office/drawing/2014/main" val="498928251"/>
                    </a:ext>
                  </a:extLst>
                </a:gridCol>
                <a:gridCol w="616633">
                  <a:extLst>
                    <a:ext uri="{9D8B030D-6E8A-4147-A177-3AD203B41FA5}">
                      <a16:colId xmlns:a16="http://schemas.microsoft.com/office/drawing/2014/main" val="3086428168"/>
                    </a:ext>
                  </a:extLst>
                </a:gridCol>
                <a:gridCol w="814838">
                  <a:extLst>
                    <a:ext uri="{9D8B030D-6E8A-4147-A177-3AD203B41FA5}">
                      <a16:colId xmlns:a16="http://schemas.microsoft.com/office/drawing/2014/main" val="3508899350"/>
                    </a:ext>
                  </a:extLst>
                </a:gridCol>
                <a:gridCol w="1046075">
                  <a:extLst>
                    <a:ext uri="{9D8B030D-6E8A-4147-A177-3AD203B41FA5}">
                      <a16:colId xmlns:a16="http://schemas.microsoft.com/office/drawing/2014/main" val="3599236580"/>
                    </a:ext>
                  </a:extLst>
                </a:gridCol>
                <a:gridCol w="1046075">
                  <a:extLst>
                    <a:ext uri="{9D8B030D-6E8A-4147-A177-3AD203B41FA5}">
                      <a16:colId xmlns:a16="http://schemas.microsoft.com/office/drawing/2014/main" val="168080601"/>
                    </a:ext>
                  </a:extLst>
                </a:gridCol>
                <a:gridCol w="1046075">
                  <a:extLst>
                    <a:ext uri="{9D8B030D-6E8A-4147-A177-3AD203B41FA5}">
                      <a16:colId xmlns:a16="http://schemas.microsoft.com/office/drawing/2014/main" val="142110325"/>
                    </a:ext>
                  </a:extLst>
                </a:gridCol>
                <a:gridCol w="1431470">
                  <a:extLst>
                    <a:ext uri="{9D8B030D-6E8A-4147-A177-3AD203B41FA5}">
                      <a16:colId xmlns:a16="http://schemas.microsoft.com/office/drawing/2014/main" val="3217255058"/>
                    </a:ext>
                  </a:extLst>
                </a:gridCol>
                <a:gridCol w="1431470">
                  <a:extLst>
                    <a:ext uri="{9D8B030D-6E8A-4147-A177-3AD203B41FA5}">
                      <a16:colId xmlns:a16="http://schemas.microsoft.com/office/drawing/2014/main" val="2918984083"/>
                    </a:ext>
                  </a:extLst>
                </a:gridCol>
              </a:tblGrid>
              <a:tr h="20976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AU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NO.</a:t>
                      </a:r>
                    </a:p>
                  </a:txBody>
                  <a:tcPr marL="8209" marR="8209" marT="82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AU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NAMA PROYEK PHLN</a:t>
                      </a:r>
                    </a:p>
                  </a:txBody>
                  <a:tcPr marL="8209" marR="8209" marT="82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AU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LENDER</a:t>
                      </a:r>
                    </a:p>
                  </a:txBody>
                  <a:tcPr marL="8209" marR="8209" marT="82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AU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KODE HIBAH</a:t>
                      </a:r>
                    </a:p>
                  </a:txBody>
                  <a:tcPr marL="8209" marR="8209" marT="82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AU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LOAN AGREEMENT</a:t>
                      </a:r>
                    </a:p>
                  </a:txBody>
                  <a:tcPr marL="8209" marR="8209" marT="82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AU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CLOSING DATE</a:t>
                      </a:r>
                    </a:p>
                  </a:txBody>
                  <a:tcPr marL="8209" marR="8209" marT="82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AU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PAGU (VALAS)</a:t>
                      </a:r>
                    </a:p>
                  </a:txBody>
                  <a:tcPr marL="8209" marR="8209" marT="82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95308"/>
                  </a:ext>
                </a:extLst>
              </a:tr>
              <a:tr h="209760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AU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ORIGINAL</a:t>
                      </a:r>
                    </a:p>
                  </a:txBody>
                  <a:tcPr marL="8209" marR="8209" marT="82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AU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ACTUAL</a:t>
                      </a:r>
                    </a:p>
                  </a:txBody>
                  <a:tcPr marL="8209" marR="8209" marT="82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AU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ORIGINAL</a:t>
                      </a:r>
                    </a:p>
                  </a:txBody>
                  <a:tcPr marL="8209" marR="8209" marT="82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AU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ACTUAL</a:t>
                      </a:r>
                    </a:p>
                  </a:txBody>
                  <a:tcPr marL="8209" marR="8209" marT="82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728117"/>
                  </a:ext>
                </a:extLst>
              </a:tr>
              <a:tr h="305105">
                <a:tc gridSpan="9">
                  <a:txBody>
                    <a:bodyPr/>
                    <a:lstStyle/>
                    <a:p>
                      <a:pPr algn="l" rtl="0" fontAlgn="ctr"/>
                      <a:r>
                        <a:rPr lang="en-A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A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Direktorat</a:t>
                      </a:r>
                      <a:r>
                        <a:rPr lang="en-A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A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Jenderal</a:t>
                      </a:r>
                      <a:r>
                        <a:rPr lang="en-A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A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Sumber</a:t>
                      </a:r>
                      <a:r>
                        <a:rPr lang="en-A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A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Daya</a:t>
                      </a:r>
                      <a:r>
                        <a:rPr lang="en-A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A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Iptek</a:t>
                      </a:r>
                      <a:r>
                        <a:rPr lang="en-A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A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dan</a:t>
                      </a:r>
                      <a:r>
                        <a:rPr lang="en-A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A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Dikti</a:t>
                      </a:r>
                      <a:r>
                        <a:rPr lang="en-A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73881" marR="8209" marT="82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4A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161188"/>
                  </a:ext>
                </a:extLst>
              </a:tr>
              <a:tr h="48626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209" marR="8209" marT="82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B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A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Research and Innovation in Science and Technology Project (</a:t>
                      </a:r>
                      <a:r>
                        <a:rPr lang="en-AU" sz="10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Riset</a:t>
                      </a:r>
                      <a:r>
                        <a:rPr lang="en-A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-Pro)</a:t>
                      </a:r>
                    </a:p>
                  </a:txBody>
                  <a:tcPr marL="73881" marR="8209" marT="82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World Bank</a:t>
                      </a:r>
                    </a:p>
                  </a:txBody>
                  <a:tcPr marL="8209" marR="8209" marT="82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IBRD 8245-ID</a:t>
                      </a:r>
                      <a:endParaRPr lang="en-A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09" marR="8209" marT="82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12/06/2016</a:t>
                      </a:r>
                    </a:p>
                  </a:txBody>
                  <a:tcPr marL="8209" marR="8209" marT="82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12/06/2016</a:t>
                      </a:r>
                    </a:p>
                  </a:txBody>
                  <a:tcPr marL="8209" marR="8209" marT="82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31/12/2020</a:t>
                      </a:r>
                    </a:p>
                  </a:txBody>
                  <a:tcPr marL="8209" marR="8209" marT="82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31/12/2020</a:t>
                      </a:r>
                    </a:p>
                  </a:txBody>
                  <a:tcPr marL="8209" marR="8209" marT="82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80,000,000 </a:t>
                      </a:r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USD </a:t>
                      </a:r>
                    </a:p>
                  </a:txBody>
                  <a:tcPr marL="8209" marR="8209" marT="82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5701231"/>
                  </a:ext>
                </a:extLst>
              </a:tr>
              <a:tr h="31463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209" marR="8209" marT="82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B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n-AU" sz="10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Development of Four Higher Education Institution Project (4in1)</a:t>
                      </a:r>
                    </a:p>
                  </a:txBody>
                  <a:tcPr marL="73881" marR="8209" marT="82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B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IDB</a:t>
                      </a:r>
                    </a:p>
                  </a:txBody>
                  <a:tcPr marL="8209" marR="8209" marT="82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IND-177</a:t>
                      </a:r>
                    </a:p>
                  </a:txBody>
                  <a:tcPr marL="8209" marR="8209" marT="82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6/11/2016</a:t>
                      </a:r>
                    </a:p>
                  </a:txBody>
                  <a:tcPr marL="8209" marR="8209" marT="82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12/06/2017</a:t>
                      </a:r>
                    </a:p>
                  </a:txBody>
                  <a:tcPr marL="8209" marR="8209" marT="82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12/06/2021</a:t>
                      </a:r>
                    </a:p>
                  </a:txBody>
                  <a:tcPr marL="8209" marR="8209" marT="82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8209" marR="8209" marT="82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3,043,857 USD</a:t>
                      </a:r>
                    </a:p>
                  </a:txBody>
                  <a:tcPr marL="8209" marR="8209" marT="82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6202223"/>
                  </a:ext>
                </a:extLst>
              </a:tr>
              <a:tr h="314639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IND-178</a:t>
                      </a:r>
                    </a:p>
                  </a:txBody>
                  <a:tcPr marL="8209" marR="8209" marT="82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6/11/2016</a:t>
                      </a:r>
                    </a:p>
                  </a:txBody>
                  <a:tcPr marL="8209" marR="8209" marT="82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8209" marR="8209" marT="82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8209" marR="8209" marT="82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8209" marR="8209" marT="82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15,603,425 USD</a:t>
                      </a:r>
                    </a:p>
                  </a:txBody>
                  <a:tcPr marL="8209" marR="8209" marT="82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879492"/>
                  </a:ext>
                </a:extLst>
              </a:tr>
              <a:tr h="46719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209" marR="8209" marT="82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B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AU" sz="10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Development of World Class University with Socio Entrepreneurial Spirit at Universitas Gadjah Mada</a:t>
                      </a:r>
                    </a:p>
                  </a:txBody>
                  <a:tcPr marL="73881" marR="8209" marT="82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JICA</a:t>
                      </a:r>
                    </a:p>
                  </a:txBody>
                  <a:tcPr marL="8209" marR="8209" marT="82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IP-576</a:t>
                      </a:r>
                    </a:p>
                  </a:txBody>
                  <a:tcPr marL="8209" marR="8209" marT="82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13/03/2018</a:t>
                      </a:r>
                    </a:p>
                  </a:txBody>
                  <a:tcPr marL="8209" marR="8209" marT="82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B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3881" marR="8209" marT="82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13/03/2025</a:t>
                      </a:r>
                    </a:p>
                  </a:txBody>
                  <a:tcPr marL="8209" marR="8209" marT="82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B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3881" marR="8209" marT="82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JPY 8,309 Million</a:t>
                      </a:r>
                    </a:p>
                  </a:txBody>
                  <a:tcPr marL="8209" marR="8209" marT="82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4703111"/>
                  </a:ext>
                </a:extLst>
              </a:tr>
              <a:tr h="46719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209" marR="8209" marT="82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B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Pengembangan Rumah Sakit Pendidikan Universitas Pendidikan Universitas Hasanuddin</a:t>
                      </a:r>
                    </a:p>
                  </a:txBody>
                  <a:tcPr marL="73881" marR="8209" marT="82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KfW</a:t>
                      </a:r>
                    </a:p>
                  </a:txBody>
                  <a:tcPr marL="8209" marR="8209" marT="82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Ln-28458</a:t>
                      </a:r>
                    </a:p>
                  </a:txBody>
                  <a:tcPr marL="8209" marR="8209" marT="82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B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Juli 2017</a:t>
                      </a:r>
                    </a:p>
                  </a:txBody>
                  <a:tcPr marL="73881" marR="8209" marT="82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B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November 2017</a:t>
                      </a:r>
                    </a:p>
                  </a:txBody>
                  <a:tcPr marL="73881" marR="8209" marT="82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B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Juli 2021</a:t>
                      </a:r>
                    </a:p>
                  </a:txBody>
                  <a:tcPr marL="73881" marR="8209" marT="82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B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November 2017</a:t>
                      </a:r>
                    </a:p>
                  </a:txBody>
                  <a:tcPr marL="73881" marR="8209" marT="82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33,216,901 USD </a:t>
                      </a:r>
                    </a:p>
                  </a:txBody>
                  <a:tcPr marL="8209" marR="8209" marT="82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B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28586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0380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2"/>
          <p:cNvSpPr txBox="1">
            <a:spLocks/>
          </p:cNvSpPr>
          <p:nvPr/>
        </p:nvSpPr>
        <p:spPr>
          <a:xfrm>
            <a:off x="266700" y="87087"/>
            <a:ext cx="11696700" cy="61799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AutoNum type="romanUcPeriod"/>
            </a:pPr>
            <a:r>
              <a:rPr lang="en-ID" u="sng" dirty="0" err="1" smtClean="0"/>
              <a:t>Informasi</a:t>
            </a:r>
            <a:r>
              <a:rPr lang="en-ID" u="sng" dirty="0" smtClean="0"/>
              <a:t> </a:t>
            </a:r>
            <a:r>
              <a:rPr lang="en-ID" u="sng" dirty="0" err="1" smtClean="0"/>
              <a:t>Umum</a:t>
            </a:r>
            <a:r>
              <a:rPr lang="en-ID" u="sng" dirty="0" smtClean="0"/>
              <a:t> </a:t>
            </a:r>
            <a:r>
              <a:rPr lang="en-ID" u="sng" dirty="0" err="1" smtClean="0"/>
              <a:t>Proyek</a:t>
            </a:r>
            <a:r>
              <a:rPr lang="en-ID" u="sng" dirty="0" smtClean="0"/>
              <a:t> PHLN </a:t>
            </a:r>
            <a:r>
              <a:rPr lang="en-ID" u="sng" dirty="0" err="1" smtClean="0"/>
              <a:t>dan</a:t>
            </a:r>
            <a:r>
              <a:rPr lang="en-ID" u="sng" dirty="0" smtClean="0"/>
              <a:t> SBSN </a:t>
            </a:r>
            <a:r>
              <a:rPr lang="en-ID" u="sng" dirty="0" err="1" smtClean="0"/>
              <a:t>Kemenristekdikti</a:t>
            </a:r>
            <a:r>
              <a:rPr lang="en-ID" u="sng" dirty="0" smtClean="0"/>
              <a:t> </a:t>
            </a:r>
          </a:p>
        </p:txBody>
      </p:sp>
      <p:sp>
        <p:nvSpPr>
          <p:cNvPr id="3" name="Title 12"/>
          <p:cNvSpPr txBox="1">
            <a:spLocks/>
          </p:cNvSpPr>
          <p:nvPr/>
        </p:nvSpPr>
        <p:spPr>
          <a:xfrm>
            <a:off x="317503" y="890254"/>
            <a:ext cx="11696700" cy="3507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D" sz="2400" dirty="0" smtClean="0"/>
              <a:t>A.2 SBSN</a:t>
            </a:r>
            <a:endParaRPr lang="en-US" sz="2400" dirty="0"/>
          </a:p>
        </p:txBody>
      </p:sp>
      <p:graphicFrame>
        <p:nvGraphicFramePr>
          <p:cNvPr id="6" name="Table 5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6579772"/>
              </p:ext>
            </p:extLst>
          </p:nvPr>
        </p:nvGraphicFramePr>
        <p:xfrm>
          <a:off x="347889" y="1334067"/>
          <a:ext cx="11267168" cy="2573905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4843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9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53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20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46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462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1741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1600" b="1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NO.</a:t>
                      </a:r>
                      <a:endParaRPr lang="id-ID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1600" b="1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NAMA PROYEK </a:t>
                      </a:r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SBSN</a:t>
                      </a:r>
                      <a:endParaRPr lang="id-ID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TAHUN</a:t>
                      </a:r>
                      <a:r>
                        <a:rPr lang="en-US" sz="16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PEMBIAYAAN</a:t>
                      </a:r>
                      <a:endParaRPr lang="id-ID" sz="1600" b="1" i="1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NOMOR</a:t>
                      </a:r>
                      <a:r>
                        <a:rPr lang="en-US" sz="16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US" sz="1600" b="1" i="0" u="none" strike="noStrike" baseline="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fontAlgn="ctr"/>
                      <a:r>
                        <a:rPr lang="en-US" sz="16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REGISTER</a:t>
                      </a:r>
                      <a:endParaRPr lang="id-ID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NILAI</a:t>
                      </a:r>
                      <a:r>
                        <a:rPr lang="en-US" sz="16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DIPA</a:t>
                      </a:r>
                      <a:endParaRPr lang="id-ID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7415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AWAL</a:t>
                      </a:r>
                      <a:endParaRPr lang="id-ID" sz="1600" b="1" u="none" strike="noStrike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REVISI</a:t>
                      </a:r>
                      <a:endParaRPr lang="id-ID" sz="1600" b="1" u="none" strike="noStrike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5074">
                <a:tc gridSpan="6">
                  <a:txBody>
                    <a:bodyPr/>
                    <a:lstStyle/>
                    <a:p>
                      <a:pPr marL="95250" indent="0" algn="l" fontAlgn="ctr"/>
                      <a:r>
                        <a:rPr lang="en-ID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Direktorat</a:t>
                      </a:r>
                      <a:r>
                        <a:rPr lang="en-ID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ID" sz="1600" b="1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Sarana</a:t>
                      </a:r>
                      <a:r>
                        <a:rPr lang="en-ID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ID" sz="1600" b="1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dan</a:t>
                      </a:r>
                      <a:r>
                        <a:rPr lang="en-ID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ID" sz="1600" b="1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Prasarana</a:t>
                      </a:r>
                      <a:r>
                        <a:rPr lang="en-ID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ID" sz="1600" b="1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Ditjen</a:t>
                      </a:r>
                      <a:r>
                        <a:rPr lang="en-ID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ID" sz="1600" b="1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Sumber</a:t>
                      </a:r>
                      <a:r>
                        <a:rPr lang="en-ID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ID" sz="1600" b="1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Daya</a:t>
                      </a:r>
                      <a:r>
                        <a:rPr lang="en-ID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ID" sz="1600" b="1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Iptek</a:t>
                      </a:r>
                      <a:r>
                        <a:rPr lang="en-ID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ID" sz="1600" b="1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dan</a:t>
                      </a:r>
                      <a:r>
                        <a:rPr lang="en-ID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ID" sz="1600" b="1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Dikti</a:t>
                      </a:r>
                      <a:endParaRPr lang="id-ID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92075" indent="0" algn="l" fontAlgn="ctr"/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6429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id-ID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2075" indent="0" algn="l" fontAlgn="ctr"/>
                      <a:r>
                        <a:rPr lang="en-US" sz="16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Pengembangan</a:t>
                      </a:r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Sarana</a:t>
                      </a:r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dan</a:t>
                      </a:r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Prasarana</a:t>
                      </a:r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Kampus</a:t>
                      </a:r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IPB </a:t>
                      </a:r>
                      <a:r>
                        <a:rPr lang="en-US" sz="16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Darmaga</a:t>
                      </a:r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Tahap</a:t>
                      </a:r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Ketiga</a:t>
                      </a:r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dan</a:t>
                      </a:r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IPB </a:t>
                      </a:r>
                      <a:r>
                        <a:rPr lang="en-US" sz="1600" i="1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Science Techno Park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2018</a:t>
                      </a:r>
                      <a:endParaRPr kumimoji="0" lang="en-US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3J1CMC4A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Rp.185.000.000.000,-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Rp.185.000.000.000,-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7572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id-ID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2075" indent="0" algn="l" fontAlgn="ctr"/>
                      <a:r>
                        <a:rPr lang="en-US" sz="16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Percepatan</a:t>
                      </a:r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Pembangunan </a:t>
                      </a:r>
                      <a:r>
                        <a:rPr lang="en-US" sz="16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Institut</a:t>
                      </a:r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Teknologi</a:t>
                      </a:r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Sumatera (</a:t>
                      </a:r>
                      <a:r>
                        <a:rPr lang="en-US" sz="16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Itera</a:t>
                      </a:r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 2018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T33J1CMC4A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Rp.129.634.771.000,-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  <a:sym typeface="+mn-ea"/>
                        </a:rPr>
                        <a:t>Rp.129.634.771.000,-</a:t>
                      </a:r>
                      <a:endParaRPr kumimoji="0" lang="en-US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5180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2"/>
          <p:cNvSpPr txBox="1">
            <a:spLocks/>
          </p:cNvSpPr>
          <p:nvPr/>
        </p:nvSpPr>
        <p:spPr>
          <a:xfrm>
            <a:off x="266700" y="54429"/>
            <a:ext cx="11696700" cy="61799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+mj-lt"/>
              <a:buAutoNum type="romanUcPeriod" startAt="2"/>
            </a:pPr>
            <a:r>
              <a:rPr lang="en-ID" u="sng" dirty="0" err="1" smtClean="0"/>
              <a:t>Ringkasan</a:t>
            </a:r>
            <a:r>
              <a:rPr lang="en-ID" u="sng" dirty="0" smtClean="0"/>
              <a:t> </a:t>
            </a:r>
            <a:r>
              <a:rPr lang="en-ID" u="sng" dirty="0" err="1" smtClean="0"/>
              <a:t>Capaian</a:t>
            </a:r>
            <a:r>
              <a:rPr lang="en-ID" u="sng" dirty="0" smtClean="0"/>
              <a:t> </a:t>
            </a:r>
            <a:r>
              <a:rPr lang="en-ID" u="sng" dirty="0" err="1" smtClean="0"/>
              <a:t>Fisik</a:t>
            </a:r>
            <a:endParaRPr lang="en-ID" u="sng" dirty="0" smtClean="0"/>
          </a:p>
        </p:txBody>
      </p:sp>
      <p:sp>
        <p:nvSpPr>
          <p:cNvPr id="3" name="Title 12"/>
          <p:cNvSpPr txBox="1">
            <a:spLocks/>
          </p:cNvSpPr>
          <p:nvPr/>
        </p:nvSpPr>
        <p:spPr>
          <a:xfrm>
            <a:off x="273959" y="639876"/>
            <a:ext cx="11696700" cy="3507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+mj-lt"/>
              <a:buAutoNum type="alphaUcPeriod"/>
            </a:pPr>
            <a:r>
              <a:rPr lang="en-ID" sz="2400" dirty="0" err="1"/>
              <a:t>Ringkasan</a:t>
            </a:r>
            <a:r>
              <a:rPr lang="en-ID" sz="2400" dirty="0"/>
              <a:t> </a:t>
            </a:r>
            <a:r>
              <a:rPr lang="en-ID" sz="2400" dirty="0" err="1"/>
              <a:t>Capaian</a:t>
            </a:r>
            <a:r>
              <a:rPr lang="en-ID" sz="2400" dirty="0"/>
              <a:t> </a:t>
            </a:r>
            <a:r>
              <a:rPr lang="en-ID" sz="2400" dirty="0" err="1" smtClean="0"/>
              <a:t>Fisik</a:t>
            </a:r>
            <a:r>
              <a:rPr lang="en-ID" sz="2400" dirty="0" smtClean="0"/>
              <a:t> Dari </a:t>
            </a:r>
            <a:r>
              <a:rPr lang="en-ID" sz="2400" dirty="0" err="1" smtClean="0"/>
              <a:t>Awal</a:t>
            </a:r>
            <a:r>
              <a:rPr lang="en-ID" sz="2400" dirty="0" smtClean="0"/>
              <a:t> </a:t>
            </a:r>
            <a:r>
              <a:rPr lang="en-ID" sz="2400" dirty="0" err="1" smtClean="0"/>
              <a:t>Proyek</a:t>
            </a:r>
            <a:r>
              <a:rPr lang="en-ID" sz="2400" dirty="0" smtClean="0"/>
              <a:t> </a:t>
            </a:r>
            <a:r>
              <a:rPr lang="en-ID" sz="2400" dirty="0" err="1" smtClean="0"/>
              <a:t>s.d</a:t>
            </a:r>
            <a:r>
              <a:rPr lang="en-ID" sz="2400" dirty="0" smtClean="0"/>
              <a:t> </a:t>
            </a:r>
            <a:r>
              <a:rPr lang="en-ID" sz="2400" dirty="0" err="1" smtClean="0"/>
              <a:t>Triwulan</a:t>
            </a:r>
            <a:r>
              <a:rPr lang="en-ID" sz="2400" dirty="0" smtClean="0"/>
              <a:t> II </a:t>
            </a:r>
            <a:r>
              <a:rPr lang="en-ID" sz="2400" dirty="0" err="1" smtClean="0"/>
              <a:t>Tahun</a:t>
            </a:r>
            <a:r>
              <a:rPr lang="en-ID" sz="2400" dirty="0" smtClean="0"/>
              <a:t> 2018</a:t>
            </a:r>
            <a:endParaRPr lang="en-US" sz="2400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3023225"/>
              </p:ext>
            </p:extLst>
          </p:nvPr>
        </p:nvGraphicFramePr>
        <p:xfrm>
          <a:off x="314325" y="1122536"/>
          <a:ext cx="11563350" cy="539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Worksheet" r:id="rId3" imgW="11563430" imgH="5391150" progId="Excel.Sheet.12">
                  <p:embed/>
                </p:oleObj>
              </mc:Choice>
              <mc:Fallback>
                <p:oleObj name="Worksheet" r:id="rId3" imgW="11563430" imgH="539115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4325" y="1122536"/>
                        <a:ext cx="11563350" cy="5391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22515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2"/>
          <p:cNvSpPr txBox="1">
            <a:spLocks/>
          </p:cNvSpPr>
          <p:nvPr/>
        </p:nvSpPr>
        <p:spPr>
          <a:xfrm>
            <a:off x="266700" y="54429"/>
            <a:ext cx="11696700" cy="61799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+mj-lt"/>
              <a:buAutoNum type="romanUcPeriod" startAt="2"/>
            </a:pPr>
            <a:r>
              <a:rPr lang="en-ID" u="sng" dirty="0" err="1" smtClean="0"/>
              <a:t>Ringkasan</a:t>
            </a:r>
            <a:r>
              <a:rPr lang="en-ID" u="sng" dirty="0" smtClean="0"/>
              <a:t> </a:t>
            </a:r>
            <a:r>
              <a:rPr lang="en-ID" u="sng" dirty="0" err="1" smtClean="0"/>
              <a:t>Capaian</a:t>
            </a:r>
            <a:r>
              <a:rPr lang="en-ID" u="sng" dirty="0" smtClean="0"/>
              <a:t> </a:t>
            </a:r>
            <a:r>
              <a:rPr lang="en-ID" u="sng" dirty="0" err="1" smtClean="0"/>
              <a:t>Fisik</a:t>
            </a:r>
            <a:endParaRPr lang="en-ID" u="sng" dirty="0" smtClean="0"/>
          </a:p>
        </p:txBody>
      </p:sp>
      <p:sp>
        <p:nvSpPr>
          <p:cNvPr id="3" name="Title 12"/>
          <p:cNvSpPr txBox="1">
            <a:spLocks/>
          </p:cNvSpPr>
          <p:nvPr/>
        </p:nvSpPr>
        <p:spPr>
          <a:xfrm>
            <a:off x="273959" y="639876"/>
            <a:ext cx="11696700" cy="3507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+mj-lt"/>
              <a:buAutoNum type="alphaUcPeriod"/>
            </a:pPr>
            <a:r>
              <a:rPr lang="en-ID" sz="2400" dirty="0" err="1"/>
              <a:t>Ringkasan</a:t>
            </a:r>
            <a:r>
              <a:rPr lang="en-ID" sz="2400" dirty="0"/>
              <a:t> </a:t>
            </a:r>
            <a:r>
              <a:rPr lang="en-ID" sz="2400" dirty="0" err="1"/>
              <a:t>Capaian</a:t>
            </a:r>
            <a:r>
              <a:rPr lang="en-ID" sz="2400" dirty="0"/>
              <a:t> </a:t>
            </a:r>
            <a:r>
              <a:rPr lang="en-ID" sz="2400" dirty="0" err="1" smtClean="0"/>
              <a:t>Fisik</a:t>
            </a:r>
            <a:r>
              <a:rPr lang="en-ID" sz="2400" dirty="0" smtClean="0"/>
              <a:t> Dari </a:t>
            </a:r>
            <a:r>
              <a:rPr lang="en-ID" sz="2400" dirty="0" err="1" smtClean="0"/>
              <a:t>Awal</a:t>
            </a:r>
            <a:r>
              <a:rPr lang="en-ID" sz="2400" dirty="0" smtClean="0"/>
              <a:t> </a:t>
            </a:r>
            <a:r>
              <a:rPr lang="en-ID" sz="2400" dirty="0" err="1" smtClean="0"/>
              <a:t>Proyek</a:t>
            </a:r>
            <a:r>
              <a:rPr lang="en-ID" sz="2400" dirty="0" smtClean="0"/>
              <a:t> </a:t>
            </a:r>
            <a:r>
              <a:rPr lang="en-ID" sz="2400" dirty="0" err="1" smtClean="0"/>
              <a:t>s.d</a:t>
            </a:r>
            <a:r>
              <a:rPr lang="en-ID" sz="2400" dirty="0" smtClean="0"/>
              <a:t> </a:t>
            </a:r>
            <a:r>
              <a:rPr lang="en-ID" sz="2400" dirty="0" err="1" smtClean="0"/>
              <a:t>Triwulan</a:t>
            </a:r>
            <a:r>
              <a:rPr lang="en-ID" sz="2400" dirty="0" smtClean="0"/>
              <a:t> II </a:t>
            </a:r>
            <a:r>
              <a:rPr lang="en-ID" sz="2400" dirty="0" err="1" smtClean="0"/>
              <a:t>Tahun</a:t>
            </a:r>
            <a:r>
              <a:rPr lang="en-ID" sz="2400" dirty="0" smtClean="0"/>
              <a:t> 2018</a:t>
            </a:r>
            <a:endParaRPr lang="en-US" sz="24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5768146"/>
              </p:ext>
            </p:extLst>
          </p:nvPr>
        </p:nvGraphicFramePr>
        <p:xfrm>
          <a:off x="419329" y="1131830"/>
          <a:ext cx="10885979" cy="55202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" name="Worksheet" r:id="rId3" imgW="11563430" imgH="7029450" progId="Excel.Sheet.12">
                  <p:embed/>
                </p:oleObj>
              </mc:Choice>
              <mc:Fallback>
                <p:oleObj name="Worksheet" r:id="rId3" imgW="11563430" imgH="702945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9329" y="1131830"/>
                        <a:ext cx="10885979" cy="55202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10478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2"/>
          <p:cNvSpPr txBox="1">
            <a:spLocks/>
          </p:cNvSpPr>
          <p:nvPr/>
        </p:nvSpPr>
        <p:spPr>
          <a:xfrm>
            <a:off x="266700" y="87087"/>
            <a:ext cx="11696700" cy="61799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+mj-lt"/>
              <a:buAutoNum type="romanUcPeriod" startAt="2"/>
            </a:pPr>
            <a:r>
              <a:rPr lang="en-ID" u="sng" dirty="0" err="1" smtClean="0"/>
              <a:t>Ringkasan</a:t>
            </a:r>
            <a:r>
              <a:rPr lang="en-ID" u="sng" dirty="0" smtClean="0"/>
              <a:t> </a:t>
            </a:r>
            <a:r>
              <a:rPr lang="en-ID" u="sng" dirty="0" err="1" smtClean="0"/>
              <a:t>Capaian</a:t>
            </a:r>
            <a:r>
              <a:rPr lang="en-ID" u="sng" dirty="0" smtClean="0"/>
              <a:t> </a:t>
            </a:r>
            <a:r>
              <a:rPr lang="en-ID" u="sng" dirty="0" err="1" smtClean="0"/>
              <a:t>Fisik</a:t>
            </a:r>
            <a:endParaRPr lang="en-ID" u="sng" dirty="0" smtClean="0"/>
          </a:p>
        </p:txBody>
      </p:sp>
      <p:sp>
        <p:nvSpPr>
          <p:cNvPr id="3" name="Title 12"/>
          <p:cNvSpPr txBox="1">
            <a:spLocks/>
          </p:cNvSpPr>
          <p:nvPr/>
        </p:nvSpPr>
        <p:spPr>
          <a:xfrm>
            <a:off x="263075" y="781394"/>
            <a:ext cx="11696700" cy="3507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+mj-lt"/>
              <a:buAutoNum type="alphaUcPeriod" startAt="2"/>
            </a:pPr>
            <a:r>
              <a:rPr lang="en-ID" sz="2400" dirty="0" err="1" smtClean="0"/>
              <a:t>Ringkasan</a:t>
            </a:r>
            <a:r>
              <a:rPr lang="en-ID" sz="2400" dirty="0" smtClean="0"/>
              <a:t> </a:t>
            </a:r>
            <a:r>
              <a:rPr lang="en-ID" sz="2400" dirty="0" err="1" smtClean="0"/>
              <a:t>Capaian</a:t>
            </a:r>
            <a:r>
              <a:rPr lang="en-ID" sz="2400" dirty="0" smtClean="0"/>
              <a:t> </a:t>
            </a:r>
            <a:r>
              <a:rPr lang="en-ID" sz="2400" dirty="0" err="1" smtClean="0"/>
              <a:t>Fisik</a:t>
            </a:r>
            <a:r>
              <a:rPr lang="en-ID" sz="2400" dirty="0" smtClean="0"/>
              <a:t> </a:t>
            </a:r>
            <a:r>
              <a:rPr lang="en-ID" sz="2400" dirty="0" err="1" smtClean="0"/>
              <a:t>Pada</a:t>
            </a:r>
            <a:r>
              <a:rPr lang="en-ID" sz="2400" dirty="0" smtClean="0"/>
              <a:t> </a:t>
            </a:r>
            <a:r>
              <a:rPr lang="en-ID" sz="2400" dirty="0" err="1" smtClean="0"/>
              <a:t>Triwulan</a:t>
            </a:r>
            <a:r>
              <a:rPr lang="en-ID" sz="2400" dirty="0" smtClean="0"/>
              <a:t> II </a:t>
            </a:r>
            <a:r>
              <a:rPr lang="en-ID" sz="2400" dirty="0" err="1" smtClean="0"/>
              <a:t>Tahun</a:t>
            </a:r>
            <a:r>
              <a:rPr lang="en-ID" sz="2400" dirty="0" smtClean="0"/>
              <a:t> 2018</a:t>
            </a:r>
            <a:endParaRPr lang="en-US" sz="2400" dirty="0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2178950"/>
              </p:ext>
            </p:extLst>
          </p:nvPr>
        </p:nvGraphicFramePr>
        <p:xfrm>
          <a:off x="362644" y="1208434"/>
          <a:ext cx="10975916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Worksheet" r:id="rId3" imgW="11630058" imgH="9906000" progId="Excel.Sheet.12">
                  <p:embed/>
                </p:oleObj>
              </mc:Choice>
              <mc:Fallback>
                <p:oleObj name="Worksheet" r:id="rId3" imgW="11630058" imgH="99060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2644" y="1208434"/>
                        <a:ext cx="10975916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88272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2"/>
          <p:cNvSpPr txBox="1">
            <a:spLocks/>
          </p:cNvSpPr>
          <p:nvPr/>
        </p:nvSpPr>
        <p:spPr>
          <a:xfrm>
            <a:off x="266700" y="87087"/>
            <a:ext cx="11696700" cy="61799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+mj-lt"/>
              <a:buAutoNum type="romanUcPeriod" startAt="2"/>
            </a:pPr>
            <a:r>
              <a:rPr lang="en-ID" u="sng" dirty="0" err="1" smtClean="0"/>
              <a:t>Ringkasan</a:t>
            </a:r>
            <a:r>
              <a:rPr lang="en-ID" u="sng" dirty="0" smtClean="0"/>
              <a:t> </a:t>
            </a:r>
            <a:r>
              <a:rPr lang="en-ID" u="sng" dirty="0" err="1" smtClean="0"/>
              <a:t>Capaian</a:t>
            </a:r>
            <a:r>
              <a:rPr lang="en-ID" u="sng" dirty="0" smtClean="0"/>
              <a:t> </a:t>
            </a:r>
            <a:r>
              <a:rPr lang="en-ID" u="sng" dirty="0" err="1" smtClean="0"/>
              <a:t>Fisik</a:t>
            </a:r>
            <a:endParaRPr lang="en-ID" u="sng" dirty="0" smtClean="0"/>
          </a:p>
        </p:txBody>
      </p:sp>
      <p:sp>
        <p:nvSpPr>
          <p:cNvPr id="3" name="Title 12"/>
          <p:cNvSpPr txBox="1">
            <a:spLocks/>
          </p:cNvSpPr>
          <p:nvPr/>
        </p:nvSpPr>
        <p:spPr>
          <a:xfrm>
            <a:off x="263075" y="781394"/>
            <a:ext cx="11696700" cy="3507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+mj-lt"/>
              <a:buAutoNum type="alphaUcPeriod" startAt="2"/>
            </a:pPr>
            <a:r>
              <a:rPr lang="en-ID" sz="2400" dirty="0" err="1" smtClean="0"/>
              <a:t>Ringkasan</a:t>
            </a:r>
            <a:r>
              <a:rPr lang="en-ID" sz="2400" dirty="0" smtClean="0"/>
              <a:t> </a:t>
            </a:r>
            <a:r>
              <a:rPr lang="en-ID" sz="2400" dirty="0" err="1" smtClean="0"/>
              <a:t>Capaian</a:t>
            </a:r>
            <a:r>
              <a:rPr lang="en-ID" sz="2400" dirty="0" smtClean="0"/>
              <a:t> </a:t>
            </a:r>
            <a:r>
              <a:rPr lang="en-ID" sz="2400" dirty="0" err="1" smtClean="0"/>
              <a:t>Fisik</a:t>
            </a:r>
            <a:r>
              <a:rPr lang="en-ID" sz="2400" dirty="0" smtClean="0"/>
              <a:t> </a:t>
            </a:r>
            <a:r>
              <a:rPr lang="en-ID" sz="2400" dirty="0" err="1" smtClean="0"/>
              <a:t>Pada</a:t>
            </a:r>
            <a:r>
              <a:rPr lang="en-ID" sz="2400" dirty="0" smtClean="0"/>
              <a:t> </a:t>
            </a:r>
            <a:r>
              <a:rPr lang="en-ID" sz="2400" dirty="0" err="1" smtClean="0"/>
              <a:t>Triwulan</a:t>
            </a:r>
            <a:r>
              <a:rPr lang="en-ID" sz="2400" dirty="0" smtClean="0"/>
              <a:t> II </a:t>
            </a:r>
            <a:r>
              <a:rPr lang="en-ID" sz="2400" dirty="0" err="1" smtClean="0"/>
              <a:t>Tahun</a:t>
            </a:r>
            <a:r>
              <a:rPr lang="en-ID" sz="2400" dirty="0" smtClean="0"/>
              <a:t> 2018</a:t>
            </a:r>
            <a:endParaRPr lang="en-US" sz="240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9853666"/>
              </p:ext>
            </p:extLst>
          </p:nvPr>
        </p:nvGraphicFramePr>
        <p:xfrm>
          <a:off x="296412" y="1228725"/>
          <a:ext cx="11630025" cy="52801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" name="Worksheet" r:id="rId3" imgW="11630058" imgH="5629448" progId="Excel.Sheet.12">
                  <p:embed/>
                </p:oleObj>
              </mc:Choice>
              <mc:Fallback>
                <p:oleObj name="Worksheet" r:id="rId3" imgW="11630058" imgH="5629448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6412" y="1228725"/>
                        <a:ext cx="11630025" cy="52801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88443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2"/>
          <p:cNvSpPr txBox="1">
            <a:spLocks/>
          </p:cNvSpPr>
          <p:nvPr/>
        </p:nvSpPr>
        <p:spPr>
          <a:xfrm>
            <a:off x="266700" y="65315"/>
            <a:ext cx="11696700" cy="61799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+mj-lt"/>
              <a:buAutoNum type="romanUcPeriod" startAt="3"/>
            </a:pPr>
            <a:r>
              <a:rPr lang="en-ID" sz="2600" u="sng" dirty="0" err="1" smtClean="0"/>
              <a:t>Realisasi</a:t>
            </a:r>
            <a:r>
              <a:rPr lang="en-ID" sz="2600" u="sng" dirty="0" smtClean="0"/>
              <a:t> </a:t>
            </a:r>
            <a:r>
              <a:rPr lang="en-ID" sz="2600" u="sng" dirty="0" err="1" smtClean="0"/>
              <a:t>Anggaran</a:t>
            </a:r>
            <a:r>
              <a:rPr lang="en-ID" sz="2600" u="sng" dirty="0" smtClean="0"/>
              <a:t> </a:t>
            </a:r>
          </a:p>
        </p:txBody>
      </p:sp>
      <p:sp>
        <p:nvSpPr>
          <p:cNvPr id="3" name="Title 12"/>
          <p:cNvSpPr txBox="1">
            <a:spLocks/>
          </p:cNvSpPr>
          <p:nvPr/>
        </p:nvSpPr>
        <p:spPr>
          <a:xfrm>
            <a:off x="295731" y="574560"/>
            <a:ext cx="11696700" cy="3507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+mj-lt"/>
              <a:buAutoNum type="alphaUcPeriod"/>
            </a:pPr>
            <a:r>
              <a:rPr lang="en-ID" sz="2000" dirty="0" err="1" smtClean="0"/>
              <a:t>Realisasi</a:t>
            </a:r>
            <a:r>
              <a:rPr lang="en-ID" sz="2000" dirty="0" smtClean="0"/>
              <a:t> </a:t>
            </a:r>
            <a:r>
              <a:rPr lang="en-ID" sz="2000" dirty="0" err="1" smtClean="0"/>
              <a:t>Anggaran</a:t>
            </a:r>
            <a:r>
              <a:rPr lang="en-ID" sz="2000" dirty="0" smtClean="0"/>
              <a:t> Dari </a:t>
            </a:r>
            <a:r>
              <a:rPr lang="en-ID" sz="2000" dirty="0" err="1" smtClean="0"/>
              <a:t>Awal</a:t>
            </a:r>
            <a:r>
              <a:rPr lang="en-ID" sz="2000" dirty="0" smtClean="0"/>
              <a:t> </a:t>
            </a:r>
            <a:r>
              <a:rPr lang="en-ID" sz="2000" dirty="0" err="1" smtClean="0"/>
              <a:t>Proyek</a:t>
            </a:r>
            <a:r>
              <a:rPr lang="en-ID" sz="2000" dirty="0" smtClean="0"/>
              <a:t> </a:t>
            </a:r>
            <a:r>
              <a:rPr lang="en-ID" sz="2000" dirty="0" err="1" smtClean="0"/>
              <a:t>s.d</a:t>
            </a:r>
            <a:r>
              <a:rPr lang="en-ID" sz="2000" dirty="0" smtClean="0"/>
              <a:t> </a:t>
            </a:r>
            <a:r>
              <a:rPr lang="en-ID" sz="2000" dirty="0" err="1" smtClean="0"/>
              <a:t>Triwulan</a:t>
            </a:r>
            <a:r>
              <a:rPr lang="en-ID" sz="2000" dirty="0" smtClean="0"/>
              <a:t> II </a:t>
            </a:r>
            <a:r>
              <a:rPr lang="en-ID" sz="2000" dirty="0" err="1" smtClean="0"/>
              <a:t>Tahun</a:t>
            </a:r>
            <a:r>
              <a:rPr lang="en-ID" sz="2000" dirty="0" smtClean="0"/>
              <a:t> 2018</a:t>
            </a:r>
            <a:endParaRPr lang="en-US" sz="2000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9078826"/>
              </p:ext>
            </p:extLst>
          </p:nvPr>
        </p:nvGraphicFramePr>
        <p:xfrm>
          <a:off x="332508" y="951445"/>
          <a:ext cx="11622839" cy="46101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" name="Worksheet" r:id="rId3" imgW="11934742" imgH="4734098" progId="Excel.Sheet.12">
                  <p:embed/>
                </p:oleObj>
              </mc:Choice>
              <mc:Fallback>
                <p:oleObj name="Worksheet" r:id="rId3" imgW="11934742" imgH="4734098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2508" y="951445"/>
                        <a:ext cx="11622839" cy="46101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42664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2"/>
          <p:cNvSpPr txBox="1">
            <a:spLocks/>
          </p:cNvSpPr>
          <p:nvPr/>
        </p:nvSpPr>
        <p:spPr>
          <a:xfrm>
            <a:off x="266700" y="43543"/>
            <a:ext cx="11696700" cy="61799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+mj-lt"/>
              <a:buAutoNum type="romanUcPeriod" startAt="3"/>
            </a:pPr>
            <a:r>
              <a:rPr lang="en-ID" u="sng" dirty="0" err="1" smtClean="0"/>
              <a:t>Realisasi</a:t>
            </a:r>
            <a:r>
              <a:rPr lang="en-ID" u="sng" dirty="0" smtClean="0"/>
              <a:t> </a:t>
            </a:r>
            <a:r>
              <a:rPr lang="en-ID" u="sng" dirty="0" err="1" smtClean="0"/>
              <a:t>Anggaran</a:t>
            </a:r>
            <a:r>
              <a:rPr lang="en-ID" u="sng" dirty="0" smtClean="0"/>
              <a:t> </a:t>
            </a:r>
          </a:p>
        </p:txBody>
      </p:sp>
      <p:sp>
        <p:nvSpPr>
          <p:cNvPr id="3" name="Title 12"/>
          <p:cNvSpPr txBox="1">
            <a:spLocks/>
          </p:cNvSpPr>
          <p:nvPr/>
        </p:nvSpPr>
        <p:spPr>
          <a:xfrm>
            <a:off x="284845" y="552788"/>
            <a:ext cx="11696700" cy="3507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+mj-lt"/>
              <a:buAutoNum type="alphaUcPeriod" startAt="2"/>
            </a:pPr>
            <a:r>
              <a:rPr lang="en-ID" sz="2400" dirty="0" err="1" smtClean="0"/>
              <a:t>Realisasi</a:t>
            </a:r>
            <a:r>
              <a:rPr lang="en-ID" sz="2400" dirty="0" smtClean="0"/>
              <a:t> </a:t>
            </a:r>
            <a:r>
              <a:rPr lang="en-ID" sz="2400" dirty="0" err="1" smtClean="0"/>
              <a:t>Anggaran</a:t>
            </a:r>
            <a:r>
              <a:rPr lang="en-ID" sz="2400" dirty="0" smtClean="0"/>
              <a:t> </a:t>
            </a:r>
            <a:r>
              <a:rPr lang="en-ID" sz="2400" dirty="0" err="1" smtClean="0"/>
              <a:t>pada</a:t>
            </a:r>
            <a:r>
              <a:rPr lang="en-ID" sz="2400" dirty="0" smtClean="0"/>
              <a:t> </a:t>
            </a:r>
            <a:r>
              <a:rPr lang="en-ID" sz="2400" dirty="0" err="1" smtClean="0"/>
              <a:t>Triwulan</a:t>
            </a:r>
            <a:r>
              <a:rPr lang="en-ID" sz="2400" dirty="0" smtClean="0"/>
              <a:t> II </a:t>
            </a:r>
            <a:r>
              <a:rPr lang="en-ID" sz="2400" dirty="0" err="1" smtClean="0"/>
              <a:t>Tahun</a:t>
            </a:r>
            <a:r>
              <a:rPr lang="en-ID" sz="2400" dirty="0" smtClean="0"/>
              <a:t> 2018</a:t>
            </a:r>
            <a:endParaRPr lang="en-US" sz="2400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1018086"/>
              </p:ext>
            </p:extLst>
          </p:nvPr>
        </p:nvGraphicFramePr>
        <p:xfrm>
          <a:off x="359697" y="1020741"/>
          <a:ext cx="11553825" cy="41861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" name="Worksheet" r:id="rId3" imgW="11829942" imgH="4286250" progId="Excel.Sheet.12">
                  <p:embed/>
                </p:oleObj>
              </mc:Choice>
              <mc:Fallback>
                <p:oleObj name="Worksheet" r:id="rId3" imgW="11829942" imgH="428625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9697" y="1020741"/>
                        <a:ext cx="11553825" cy="41861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4324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2"/>
          <p:cNvSpPr txBox="1">
            <a:spLocks/>
          </p:cNvSpPr>
          <p:nvPr/>
        </p:nvSpPr>
        <p:spPr>
          <a:xfrm>
            <a:off x="266700" y="87087"/>
            <a:ext cx="11696700" cy="61799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+mj-lt"/>
              <a:buAutoNum type="romanUcPeriod" startAt="4"/>
            </a:pPr>
            <a:r>
              <a:rPr lang="en-ID" u="sng" dirty="0" err="1" smtClean="0"/>
              <a:t>Kendala</a:t>
            </a:r>
            <a:r>
              <a:rPr lang="en-ID" u="sng" dirty="0" smtClean="0"/>
              <a:t> </a:t>
            </a:r>
            <a:r>
              <a:rPr lang="en-ID" u="sng" dirty="0" err="1" smtClean="0"/>
              <a:t>dan</a:t>
            </a:r>
            <a:r>
              <a:rPr lang="en-ID" u="sng" dirty="0" smtClean="0"/>
              <a:t> </a:t>
            </a:r>
            <a:r>
              <a:rPr lang="en-ID" u="sng" dirty="0" err="1" smtClean="0"/>
              <a:t>Tindak</a:t>
            </a:r>
            <a:r>
              <a:rPr lang="en-ID" u="sng" dirty="0" smtClean="0"/>
              <a:t> </a:t>
            </a:r>
            <a:r>
              <a:rPr lang="en-ID" u="sng" dirty="0" err="1" smtClean="0"/>
              <a:t>Lanjut</a:t>
            </a:r>
            <a:endParaRPr lang="en-ID" u="sng" dirty="0" smtClean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4877900"/>
              </p:ext>
            </p:extLst>
          </p:nvPr>
        </p:nvGraphicFramePr>
        <p:xfrm>
          <a:off x="363654" y="619385"/>
          <a:ext cx="10841903" cy="58407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4" name="Worksheet" r:id="rId3" imgW="11591885" imgH="7829550" progId="Excel.Sheet.12">
                  <p:embed/>
                </p:oleObj>
              </mc:Choice>
              <mc:Fallback>
                <p:oleObj name="Worksheet" r:id="rId3" imgW="11591885" imgH="782955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3654" y="619385"/>
                        <a:ext cx="10841903" cy="58407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94160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2"/>
          <p:cNvSpPr txBox="1">
            <a:spLocks/>
          </p:cNvSpPr>
          <p:nvPr/>
        </p:nvSpPr>
        <p:spPr>
          <a:xfrm>
            <a:off x="266700" y="87087"/>
            <a:ext cx="11696700" cy="61799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+mj-lt"/>
              <a:buAutoNum type="romanUcPeriod" startAt="4"/>
            </a:pPr>
            <a:r>
              <a:rPr lang="en-ID" u="sng" dirty="0" err="1" smtClean="0"/>
              <a:t>Kendala</a:t>
            </a:r>
            <a:r>
              <a:rPr lang="en-ID" u="sng" dirty="0" smtClean="0"/>
              <a:t> </a:t>
            </a:r>
            <a:r>
              <a:rPr lang="en-ID" u="sng" dirty="0" err="1" smtClean="0"/>
              <a:t>dan</a:t>
            </a:r>
            <a:r>
              <a:rPr lang="en-ID" u="sng" dirty="0" smtClean="0"/>
              <a:t> </a:t>
            </a:r>
            <a:r>
              <a:rPr lang="en-ID" u="sng" dirty="0" err="1" smtClean="0"/>
              <a:t>Tindak</a:t>
            </a:r>
            <a:r>
              <a:rPr lang="en-ID" u="sng" dirty="0" smtClean="0"/>
              <a:t> </a:t>
            </a:r>
            <a:r>
              <a:rPr lang="en-ID" u="sng" dirty="0" err="1" smtClean="0"/>
              <a:t>Lanjut</a:t>
            </a:r>
            <a:endParaRPr lang="en-ID" u="sng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7482551"/>
              </p:ext>
            </p:extLst>
          </p:nvPr>
        </p:nvGraphicFramePr>
        <p:xfrm>
          <a:off x="266700" y="939685"/>
          <a:ext cx="11565464" cy="27309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06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0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10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828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3056">
                <a:tc>
                  <a:txBody>
                    <a:bodyPr/>
                    <a:lstStyle/>
                    <a:p>
                      <a:pPr algn="ctr"/>
                      <a:r>
                        <a:rPr lang="en-ID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</a:t>
                      </a:r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NAMA PROYEK PHLN &amp;</a:t>
                      </a:r>
                      <a:r>
                        <a:rPr lang="en-ID" sz="140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SBSN</a:t>
                      </a:r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40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Kendala</a:t>
                      </a:r>
                      <a:r>
                        <a:rPr lang="en-ID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40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Tindak</a:t>
                      </a:r>
                      <a:r>
                        <a:rPr lang="en-ID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ID" sz="140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Lanjut</a:t>
                      </a:r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184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14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Direktorat</a:t>
                      </a:r>
                      <a:r>
                        <a:rPr lang="en-ID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ID" sz="14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Jenderal</a:t>
                      </a:r>
                      <a:r>
                        <a:rPr lang="en-ID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ID" sz="14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Sumber</a:t>
                      </a:r>
                      <a:r>
                        <a:rPr lang="en-ID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ID" sz="14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Daya</a:t>
                      </a:r>
                      <a:r>
                        <a:rPr lang="en-ID" sz="14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ID" sz="1400" b="1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Iptek</a:t>
                      </a:r>
                      <a:r>
                        <a:rPr lang="en-ID" sz="14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ID" sz="1400" b="1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dan</a:t>
                      </a:r>
                      <a:r>
                        <a:rPr lang="en-ID" sz="14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ID" sz="1400" b="1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Dikti</a:t>
                      </a:r>
                      <a:r>
                        <a:rPr lang="en-ID" sz="14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id-ID" sz="1400" b="1" i="0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92075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D" sz="12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id-ID" sz="12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Pengembangan</a:t>
                      </a: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Rumah</a:t>
                      </a: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Sakit</a:t>
                      </a: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Pendidikan</a:t>
                      </a: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Universitas</a:t>
                      </a: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Pendidikan</a:t>
                      </a: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Universitas</a:t>
                      </a: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Hasanuddin</a:t>
                      </a:r>
                      <a:endParaRPr lang="en-US" sz="1200" b="0" i="0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Ketidaksesuaian jadwal yang ditargetkan dengan jadwal yang terlaksana</a:t>
                      </a:r>
                      <a:endParaRPr kumimoji="0" lang="en-US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Komunikasi secara aktif </a:t>
                      </a:r>
                      <a:r>
                        <a:rPr kumimoji="0" lang="en-GB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untuk</a:t>
                      </a:r>
                      <a:r>
                        <a:rPr kumimoji="0" lang="en-GB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GB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memberikan</a:t>
                      </a:r>
                      <a:r>
                        <a:rPr kumimoji="0" lang="en-GB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GB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respon</a:t>
                      </a:r>
                      <a:r>
                        <a:rPr kumimoji="0" lang="en-GB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GB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cepat</a:t>
                      </a:r>
                      <a:r>
                        <a:rPr kumimoji="0" lang="en-GB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GB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dalam</a:t>
                      </a:r>
                      <a:r>
                        <a:rPr kumimoji="0" lang="en-GB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GB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proses</a:t>
                      </a:r>
                      <a:r>
                        <a:rPr kumimoji="0" lang="en-GB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GB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implementasi</a:t>
                      </a:r>
                      <a:endParaRPr kumimoji="0" lang="en-US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Euphemi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D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en-US"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2075" indent="0" algn="l" fontAlgn="ctr"/>
                      <a:r>
                        <a:rPr lang="en-US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Pengembangan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Sarana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dan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Prasarana</a:t>
                      </a:r>
                      <a:r>
                        <a:rPr lang="en-US" sz="12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0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Kampus</a:t>
                      </a:r>
                      <a:r>
                        <a:rPr lang="en-US" sz="12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IPB </a:t>
                      </a:r>
                      <a:r>
                        <a:rPr lang="en-US" sz="1200" b="0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Darmaga</a:t>
                      </a:r>
                      <a:r>
                        <a:rPr lang="en-US" sz="12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0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Tahap</a:t>
                      </a:r>
                      <a:r>
                        <a:rPr lang="en-US" sz="12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0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Ketiga</a:t>
                      </a:r>
                      <a:r>
                        <a:rPr lang="en-US" sz="12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0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dan</a:t>
                      </a:r>
                      <a:r>
                        <a:rPr lang="en-US" sz="12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IPB </a:t>
                      </a:r>
                      <a:r>
                        <a:rPr lang="en-US" sz="1200" b="0" i="1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Science Techno Park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Progres pekerjaan yang lambat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Laporan administrasi yang lambat</a:t>
                      </a:r>
                      <a:endParaRPr kumimoji="0" lang="en-US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₋"/>
                        <a:tabLst/>
                        <a:defRPr/>
                      </a:pPr>
                      <a:r>
                        <a:rPr kumimoji="0" lang="id-ID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Meminta rekanan untuk meningkatkan progres pekerjaan di lapangan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₋"/>
                        <a:tabLst/>
                        <a:defRPr/>
                      </a:pPr>
                      <a:r>
                        <a:rPr kumimoji="0" lang="id-ID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Meminta rekanan untuk memperbaiki proses administrasinya</a:t>
                      </a:r>
                      <a:endParaRPr kumimoji="0" lang="en-US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D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endParaRPr lang="en-US"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2075" indent="0" algn="l" fontAlgn="ctr"/>
                      <a:r>
                        <a:rPr lang="en-US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Percepatan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Pembangunan </a:t>
                      </a:r>
                      <a:r>
                        <a:rPr lang="en-US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Institut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Teknologi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Sumatera</a:t>
                      </a:r>
                      <a:r>
                        <a:rPr lang="en-US" sz="12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</a:t>
                      </a:r>
                      <a:r>
                        <a:rPr lang="en-US" sz="1200" b="0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Itera</a:t>
                      </a:r>
                      <a:r>
                        <a:rPr lang="en-US" sz="12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Terjadi</a:t>
                      </a: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evaluasi</a:t>
                      </a: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ulang</a:t>
                      </a: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dalam</a:t>
                      </a: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proses </a:t>
                      </a:r>
                      <a:r>
                        <a:rPr kumimoji="0" lang="en-US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lelang</a:t>
                      </a: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mengakibatkan</a:t>
                      </a: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proses </a:t>
                      </a:r>
                      <a:r>
                        <a:rPr kumimoji="0" lang="en-US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penarikan</a:t>
                      </a: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uang</a:t>
                      </a: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muka</a:t>
                      </a: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yang </a:t>
                      </a:r>
                      <a:r>
                        <a:rPr kumimoji="0" lang="en-US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sudah</a:t>
                      </a: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dijadwalkan</a:t>
                      </a: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melalui</a:t>
                      </a: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RPD </a:t>
                      </a:r>
                      <a:r>
                        <a:rPr kumimoji="0" lang="en-US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menjadi</a:t>
                      </a: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mundur</a:t>
                      </a: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Merencanakan RPD tepat waktu dan tepat guna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6649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TERIMA KASIH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647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cademic Literature 16x9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F03431380.potx" id="{B573BD99-E105-4D2A-964B-B901A176567A}" vid="{B1D363B9-18DE-4874-9E2B-FD69B5C6548D}"/>
    </a:ext>
  </a:extLst>
</a:theme>
</file>

<file path=ppt/theme/theme2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855024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2012-08-31T08:50:00+00:00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1616423</Value>
    </PublishStatusLookup>
    <APAuthor xmlns="4873beb7-5857-4685-be1f-d57550cc96cc">
      <UserInfo>
        <DisplayName>REDMOND\kristaa</DisplayName>
        <AccountId>136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TP103431361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28C8B9CA-0273-4370-889A-FC05DA5C2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CDDBB83-77C1-4099-A0AA-289882E745E2}">
  <ds:schemaRefs>
    <ds:schemaRef ds:uri="4873beb7-5857-4685-be1f-d57550cc96cc"/>
    <ds:schemaRef ds:uri="http://schemas.microsoft.com/office/2006/documentManagement/types"/>
    <ds:schemaRef ds:uri="http://purl.org/dc/terms/"/>
    <ds:schemaRef ds:uri="http://purl.org/dc/elements/1.1/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Academic presentation, pinstripe and ribbon design (widescreen)</Template>
  <TotalTime>1418</TotalTime>
  <Words>445</Words>
  <Application>Microsoft Office PowerPoint</Application>
  <PresentationFormat>Widescreen</PresentationFormat>
  <Paragraphs>118</Paragraphs>
  <Slides>12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Arial</vt:lpstr>
      <vt:lpstr>Calibri</vt:lpstr>
      <vt:lpstr>Calibri Light</vt:lpstr>
      <vt:lpstr>Euphemia</vt:lpstr>
      <vt:lpstr>Palatino Linotype</vt:lpstr>
      <vt:lpstr>Plantagenet Cherokee</vt:lpstr>
      <vt:lpstr>Segoe UI</vt:lpstr>
      <vt:lpstr>Wingdings</vt:lpstr>
      <vt:lpstr>Academic Literature 16x9</vt:lpstr>
      <vt:lpstr>Microsoft Excel Worksheet</vt:lpstr>
      <vt:lpstr>Ringkasan   PROYEK PHLN &amp; SBSN KEMENRISTEKDIKTI  Triwulan II Tahun 2018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TERIMA KASIH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Ringkasan  PROYEK PHLN &amp; SBSN KEMENRISTEKDIKTI  Triwulan II Tahun 2018</dc:title>
  <dc:creator>hilda sapbrina</dc:creator>
  <cp:lastModifiedBy>BMN-SDID</cp:lastModifiedBy>
  <cp:revision>58</cp:revision>
  <cp:lastPrinted>2018-07-09T07:17:10Z</cp:lastPrinted>
  <dcterms:created xsi:type="dcterms:W3CDTF">2018-06-26T02:03:14Z</dcterms:created>
  <dcterms:modified xsi:type="dcterms:W3CDTF">2018-07-09T08:11:29Z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